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80" d="100"/>
          <a:sy n="80" d="100"/>
        </p:scale>
        <p:origin x="45" y="28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rilyn\Documents\Books\Physics%20of%20Computing\Figures\Processors%20and%20Systems\delay-vs-buffering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Sheet1!$F$2:$F$17</c:f>
              <c:numCache>
                <c:formatCode>0</c:formatCode>
                <c:ptCount val="1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20</c:v>
                </c:pt>
                <c:pt idx="11">
                  <c:v>30</c:v>
                </c:pt>
                <c:pt idx="12">
                  <c:v>40</c:v>
                </c:pt>
              </c:numCache>
            </c:numRef>
          </c:xVal>
          <c:yVal>
            <c:numRef>
              <c:f>Sheet1!$G$2:$G$17</c:f>
              <c:numCache>
                <c:formatCode>0.00E+00</c:formatCode>
                <c:ptCount val="16"/>
                <c:pt idx="0">
                  <c:v>5.2001500020000006E-10</c:v>
                </c:pt>
                <c:pt idx="1">
                  <c:v>2.8003500039999999E-10</c:v>
                </c:pt>
                <c:pt idx="2">
                  <c:v>2.0671823400000004E-10</c:v>
                </c:pt>
                <c:pt idx="3">
                  <c:v>1.7507500079999999E-10</c:v>
                </c:pt>
                <c:pt idx="4">
                  <c:v>1.60095001E-10</c:v>
                </c:pt>
                <c:pt idx="5">
                  <c:v>1.5344126820000002E-10</c:v>
                </c:pt>
                <c:pt idx="6">
                  <c:v>1.5155593040000002E-10</c:v>
                </c:pt>
                <c:pt idx="7">
                  <c:v>1.5265500160000003E-10</c:v>
                </c:pt>
                <c:pt idx="8">
                  <c:v>1.5572934630000002E-10</c:v>
                </c:pt>
                <c:pt idx="9">
                  <c:v>1.6019500200000002E-10</c:v>
                </c:pt>
                <c:pt idx="10">
                  <c:v>2.3539500400000002E-10</c:v>
                </c:pt>
                <c:pt idx="11">
                  <c:v>3.2725734000000001E-10</c:v>
                </c:pt>
                <c:pt idx="12">
                  <c:v>4.2329500800000009E-10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8558144"/>
        <c:axId val="88558536"/>
      </c:scatterChart>
      <c:valAx>
        <c:axId val="885581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# buffers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8558536"/>
        <c:crosses val="autoZero"/>
        <c:crossBetween val="midCat"/>
      </c:valAx>
      <c:valAx>
        <c:axId val="88558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delay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855814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161DAC-A5A2-4579-A6BF-6503B7730023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211B19-BD4D-4E58-98DB-A28362650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547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11B19-BD4D-4E58-98DB-A2836265009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399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612F-3C6F-46F3-BA32-15B2EAC1EA0A}" type="datetime1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63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C4A56-D2B7-4F7D-8009-250C100F81E8}" type="datetime1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552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B3F90-B3C4-451A-AAB2-91F48A7B63E7}" type="datetime1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732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AB168-938A-404B-993A-65F9E91F0E6A}" type="datetime1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294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FD998-A82C-490B-B162-2487F4364305}" type="datetime1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693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98A1B-8C20-4BA2-8475-176706D4E3FC}" type="datetime1">
              <a:rPr lang="en-US" smtClean="0"/>
              <a:t>10/20/2016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949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2504D-C4A1-4BD5-9171-10D5ECD10DE6}" type="datetime1">
              <a:rPr lang="en-US" smtClean="0"/>
              <a:t>10/20/2016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074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A9367-4F58-4907-BFA1-EDC6B596265E}" type="datetime1">
              <a:rPr lang="en-US" smtClean="0"/>
              <a:t>10/20/2016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463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4D560-E7CE-4B89-B76A-C3C5420568A5}" type="datetime1">
              <a:rPr lang="en-US" smtClean="0"/>
              <a:t>10/20/2016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457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2FA86-A137-4A9B-A77F-A5A5E00A02D5}" type="datetime1">
              <a:rPr lang="en-US" smtClean="0"/>
              <a:t>10/20/2016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528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0580B-1CD9-4F1F-B7D9-8608D6FDBBD4}" type="datetime1">
              <a:rPr lang="en-US" smtClean="0"/>
              <a:t>10/20/2016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131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5CFF4-9D72-44B4-9C1C-D2484346E29A}" type="datetime1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602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9066" y="1122363"/>
            <a:ext cx="5858933" cy="2387600"/>
          </a:xfrm>
        </p:spPr>
        <p:txBody>
          <a:bodyPr/>
          <a:lstStyle/>
          <a:p>
            <a:r>
              <a:rPr lang="en-US" dirty="0" smtClean="0"/>
              <a:t>Processors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9066" y="3602038"/>
            <a:ext cx="5858933" cy="1655762"/>
          </a:xfrm>
        </p:spPr>
        <p:txBody>
          <a:bodyPr/>
          <a:lstStyle/>
          <a:p>
            <a:r>
              <a:rPr lang="en-US" i="1" dirty="0"/>
              <a:t>The Physics of Computing</a:t>
            </a:r>
            <a:endParaRPr lang="en-US" dirty="0"/>
          </a:p>
          <a:p>
            <a:r>
              <a:rPr lang="en-US" dirty="0"/>
              <a:t>Chapter </a:t>
            </a:r>
            <a:r>
              <a:rPr lang="en-US" dirty="0" smtClean="0"/>
              <a:t>5: Processors and Systems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327" y="1477255"/>
            <a:ext cx="3073613" cy="3780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03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velocity of data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Ideal case: signals travel at speed of light in a vacuum.</a:t>
                </a:r>
              </a:p>
              <a:p>
                <a:r>
                  <a:rPr lang="en-US" dirty="0" smtClean="0"/>
                  <a:t>Assume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−9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𝑠𝑒𝑐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Distance traveled in one clock cycle: 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𝑐𝑇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=3×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</m:sSup>
                    <m:f>
                      <m:fPr>
                        <m:type m:val="li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−9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𝑠𝑒𝑐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=3×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2241" r="-3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RC transmission line gives much slower propagation.</a:t>
                </a:r>
              </a:p>
              <a:p>
                <a:r>
                  <a:rPr lang="en-US" dirty="0" smtClean="0"/>
                  <a:t>Assume wire width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0.1 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 smtClean="0"/>
                  <a:t>, length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=0.4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Ω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c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=5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aF</m:t>
                    </m:r>
                  </m:oMath>
                </a14:m>
                <a:endParaRPr lang="en-US" b="0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𝑟𝑐𝑛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−7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𝑠𝑒𝑐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Distance traveled in one clock cycle: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𝑣𝑇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=100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0">
                <a:blip r:embed="rId3"/>
                <a:stretch>
                  <a:fillRect l="-2118" t="-2241" r="-4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86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planet-scale computer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Content Placeholder 7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1243742795"/>
                  </p:ext>
                </p:extLst>
              </p:nvPr>
            </p:nvGraphicFramePr>
            <p:xfrm>
              <a:off x="838200" y="1825625"/>
              <a:ext cx="5181600" cy="193624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90800"/>
                    <a:gridCol w="2590800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Mean radius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6371 </m:t>
                                </m:r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𝑘𝑚</m:t>
                                </m:r>
                              </m:oMath>
                            </m:oMathPara>
                          </a14:m>
                          <a:endParaRPr lang="en-US" sz="24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Volume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1×</m:t>
                                </m:r>
                                <m:sSup>
                                  <m:sSupPr>
                                    <m:ctrlP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12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𝑘𝑚</m:t>
                                    </m:r>
                                  </m:e>
                                  <m:sup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4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Total area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510×</m:t>
                                </m:r>
                                <m:sSup>
                                  <m:sSupPr>
                                    <m:ctrlP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6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𝑘𝑚</m:t>
                                    </m:r>
                                  </m:e>
                                  <m:sup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Land area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i="1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149×</m:t>
                                </m:r>
                                <m:sSup>
                                  <m:sSupPr>
                                    <m:ctrlP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6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𝑘𝑚</m:t>
                                    </m:r>
                                  </m:e>
                                  <m:sup>
                                    <m:r>
                                      <a:rPr lang="en-US" sz="2400" i="1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24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Content Placeholder 7"/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1243742795"/>
                  </p:ext>
                </p:extLst>
              </p:nvPr>
            </p:nvGraphicFramePr>
            <p:xfrm>
              <a:off x="838200" y="1825625"/>
              <a:ext cx="5181600" cy="193624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90800"/>
                    <a:gridCol w="2590800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391351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 dirty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Mean radius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00471" t="-95385" r="-941" b="-336923"/>
                          </a:stretch>
                        </a:blipFill>
                      </a:tcPr>
                    </a:tc>
                  </a:tr>
                  <a:tr h="391351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Volume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00471" t="-198438" r="-941" b="-242188"/>
                          </a:stretch>
                        </a:blipFill>
                      </a:tcPr>
                    </a:tc>
                  </a:tr>
                  <a:tr h="391351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Total area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00471" t="-293846" r="-941" b="-138462"/>
                          </a:stretch>
                        </a:blipFill>
                      </a:tcPr>
                    </a:tc>
                  </a:tr>
                  <a:tr h="391351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40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Land area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100471" t="-400000" r="-941" b="-4062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852" y="1825625"/>
            <a:ext cx="4348295" cy="435133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728200" y="6311900"/>
            <a:ext cx="703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NASA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9729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Planet-scale computer analysis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Assume Earth-sized planet is filled with computers to a depth of 10 km.</a:t>
                </a:r>
              </a:p>
              <a:p>
                <a:pPr lvl="1"/>
                <a:r>
                  <a:rPr lang="en-US" dirty="0" smtClean="0"/>
                  <a:t>Machine room volume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5×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𝑘𝑚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Computer size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0.5 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×0.1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×0.5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Data center holds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2×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20</m:t>
                        </m:r>
                      </m:sup>
                    </m:sSup>
                  </m:oMath>
                </a14:m>
                <a:r>
                  <a:rPr lang="en-US" dirty="0" smtClean="0"/>
                  <a:t> computers.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2241" r="-12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At 100 W/computer, planet-scale system consumes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2×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1 GB RAM/computer gives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200×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24</m:t>
                        </m:r>
                      </m:sup>
                    </m:sSup>
                  </m:oMath>
                </a14:m>
                <a:r>
                  <a:rPr lang="en-US" dirty="0" smtClean="0"/>
                  <a:t> bytes.</a:t>
                </a:r>
              </a:p>
              <a:p>
                <a:r>
                  <a:rPr lang="en-US" dirty="0" smtClean="0"/>
                  <a:t>1 TB mass storage gives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200×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27</m:t>
                        </m:r>
                      </m:sup>
                    </m:sSup>
                  </m:oMath>
                </a14:m>
                <a:r>
                  <a:rPr lang="en-US" dirty="0" smtClean="0"/>
                  <a:t> bytes of disk storage.</a:t>
                </a:r>
              </a:p>
              <a:p>
                <a:pPr lvl="1"/>
                <a:r>
                  <a:rPr lang="en-US" dirty="0" smtClean="0"/>
                  <a:t>Equivalent to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8×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15</m:t>
                        </m:r>
                      </m:sup>
                    </m:sSup>
                  </m:oMath>
                </a14:m>
                <a:r>
                  <a:rPr lang="en-US" dirty="0" smtClean="0"/>
                  <a:t> HD movies.</a:t>
                </a:r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0">
                <a:blip r:embed="rId3"/>
                <a:stretch>
                  <a:fillRect l="-2118" t="-2241" r="-3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803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Earth-scale computer:</a:t>
                </a:r>
              </a:p>
              <a:p>
                <a:pPr lvl="1"/>
                <a:r>
                  <a:rPr lang="en-US" dirty="0" smtClean="0"/>
                  <a:t>Delay between poles at speed of light is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42 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𝑚𝑠</m:t>
                    </m:r>
                  </m:oMath>
                </a14:m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 dirty="0" smtClean="0"/>
                  <a:t>Intel 4004 (1971):</a:t>
                </a:r>
              </a:p>
              <a:p>
                <a:pPr lvl="1"/>
                <a:r>
                  <a:rPr lang="en-US" dirty="0" smtClean="0"/>
                  <a:t>Clock period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9 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0">
                <a:blip r:embed="rId3"/>
                <a:stretch>
                  <a:fillRect l="-2118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6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cases for planet-scale computer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Planetary-scale delay is less important if workload is many small, loosely-coupled jobs.</a:t>
                </a:r>
              </a:p>
              <a:p>
                <a:r>
                  <a:rPr lang="en-US" dirty="0" smtClean="0"/>
                  <a:t>Amdahl’s Law:</a:t>
                </a:r>
              </a:p>
              <a:p>
                <a:pPr lvl="1"/>
                <a:r>
                  <a:rPr lang="en-US" dirty="0" smtClean="0"/>
                  <a:t>Speedup depends on proportion of job that is parallelizable vs. serial.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𝑆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den>
                        </m:f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7652" y="1825625"/>
            <a:ext cx="3430695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40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Clock must be distributed everywhere at once with minimum skew.</a:t>
            </a:r>
          </a:p>
          <a:p>
            <a:r>
              <a:rPr lang="en-US" dirty="0" smtClean="0"/>
              <a:t>Clock rise, fall times also reduce useful clock period.</a:t>
            </a:r>
          </a:p>
          <a:p>
            <a:pPr lvl="1"/>
            <a:r>
              <a:rPr lang="en-US" dirty="0" smtClean="0"/>
              <a:t>Rise and fall times may be 10% of clock period.</a:t>
            </a:r>
          </a:p>
          <a:p>
            <a:r>
              <a:rPr lang="en-US" dirty="0" smtClean="0"/>
              <a:t>Clock distribution may consume 30% of chip power.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255" y="2624069"/>
            <a:ext cx="2580746" cy="2689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4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capacitive loads on clock network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Assume:</a:t>
                </a:r>
              </a:p>
              <a:p>
                <a:pPr lvl="1"/>
                <a:r>
                  <a:rPr lang="en-US" dirty="0" smtClean="0"/>
                  <a:t>10,000 registers;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=0.9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𝑓𝐹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Assume clock signal swing of 1V.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∆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=9×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−10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b="0" dirty="0" smtClean="0"/>
              </a:p>
              <a:p>
                <a:pPr lvl="1"/>
                <a:r>
                  <a:rPr lang="en-US" dirty="0" smtClean="0"/>
                  <a:t>For 1 </a:t>
                </a:r>
                <a:r>
                  <a:rPr lang="en-US" dirty="0" err="1" smtClean="0"/>
                  <a:t>ps</a:t>
                </a:r>
                <a:r>
                  <a:rPr lang="en-US" dirty="0" smtClean="0"/>
                  <a:t> rise time,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9×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−10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100×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−12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</a:rPr>
                          <m:t>𝑠𝑒𝑐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=9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79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Clock distribution networks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Topology of clock wiring is important to delay.</a:t>
            </a:r>
          </a:p>
          <a:p>
            <a:pPr lvl="1"/>
            <a:r>
              <a:rPr lang="en-US" dirty="0" smtClean="0"/>
              <a:t>Linear clock network is worst case.</a:t>
            </a:r>
          </a:p>
          <a:p>
            <a:r>
              <a:rPr lang="en-US" dirty="0" smtClean="0"/>
              <a:t>Tree is simple to analyze.</a:t>
            </a:r>
          </a:p>
          <a:p>
            <a:pPr lvl="1"/>
            <a:r>
              <a:rPr lang="en-US" dirty="0" smtClean="0"/>
              <a:t>H-tree is a regular tree.</a:t>
            </a:r>
          </a:p>
          <a:p>
            <a:pPr lvl="1"/>
            <a:r>
              <a:rPr lang="en-US" dirty="0" smtClean="0"/>
              <a:t>Unbalanced trees are used when register density varies.</a:t>
            </a:r>
          </a:p>
          <a:p>
            <a:r>
              <a:rPr lang="en-US" dirty="0" smtClean="0"/>
              <a:t>Some networks are meshes.</a:t>
            </a:r>
          </a:p>
          <a:p>
            <a:pPr lvl="1"/>
            <a:r>
              <a:rPr lang="en-US" dirty="0" smtClean="0"/>
              <a:t>Harder to analyze, better performance.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9" name="Content Placeholder 8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512" y="1934369"/>
            <a:ext cx="3990975" cy="4133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10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Buffered clock tree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As with global wiring, buffers help to improve clock delay.</a:t>
                </a:r>
              </a:p>
              <a:p>
                <a:r>
                  <a:rPr lang="en-US" dirty="0" smtClean="0"/>
                  <a:t>Simple case: buffer at each tree node, branching factor of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Similar to driving large loads but load is distributed over the leaves.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2241" r="-16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4119" y="2574152"/>
            <a:ext cx="2002314" cy="2679943"/>
          </a:xfrm>
          <a:prstGeom prst="rect">
            <a:avLst/>
          </a:prstGeom>
        </p:spPr>
      </p:pic>
      <p:pic>
        <p:nvPicPr>
          <p:cNvPr id="7" name="Picture 6" descr="clock-tree.eps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0219" y="2646663"/>
            <a:ext cx="2360295" cy="2534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817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Clock domains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Large chips cannot be clocked at high speeds.</a:t>
            </a:r>
          </a:p>
          <a:p>
            <a:pPr lvl="1"/>
            <a:r>
              <a:rPr lang="en-US" dirty="0" smtClean="0"/>
              <a:t>Clock signal requires more than one clock period to cross the chip.</a:t>
            </a:r>
          </a:p>
          <a:p>
            <a:r>
              <a:rPr lang="en-US" dirty="0" smtClean="0"/>
              <a:t>Chip can be divided into clock domains.</a:t>
            </a:r>
          </a:p>
          <a:p>
            <a:pPr lvl="1"/>
            <a:r>
              <a:rPr lang="en-US" dirty="0" smtClean="0"/>
              <a:t>Synchronizers required between domains.</a:t>
            </a:r>
          </a:p>
          <a:p>
            <a:r>
              <a:rPr lang="en-US" dirty="0" smtClean="0"/>
              <a:t>Globally asynchronous locally synchronous (GALS).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3094" y="1428137"/>
            <a:ext cx="5181600" cy="4118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6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Microprocessor characteristics.</a:t>
            </a:r>
          </a:p>
          <a:p>
            <a:r>
              <a:rPr lang="en-US" dirty="0" smtClean="0"/>
              <a:t>Busses and interconnect.</a:t>
            </a:r>
          </a:p>
          <a:p>
            <a:r>
              <a:rPr lang="en-US" dirty="0" smtClean="0"/>
              <a:t>Global communication.</a:t>
            </a:r>
          </a:p>
          <a:p>
            <a:r>
              <a:rPr lang="en-US" dirty="0" smtClean="0"/>
              <a:t>Clocking.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496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Clock generation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High speed clocks cannot be easily injected onto the chip.</a:t>
            </a:r>
          </a:p>
          <a:p>
            <a:r>
              <a:rPr lang="en-US" dirty="0" smtClean="0"/>
              <a:t>Generate off-chip clock at lower frequency, use clock multiplier circuit to increase frequency.</a:t>
            </a:r>
          </a:p>
          <a:p>
            <a:r>
              <a:rPr lang="en-US" dirty="0" smtClean="0"/>
              <a:t>Crystal uses piezoelectric effect.</a:t>
            </a:r>
          </a:p>
          <a:p>
            <a:pPr lvl="1"/>
            <a:r>
              <a:rPr lang="en-US" dirty="0" smtClean="0"/>
              <a:t>Pressure on crystal induces charge.</a:t>
            </a:r>
          </a:p>
          <a:p>
            <a:r>
              <a:rPr lang="en-US" dirty="0" smtClean="0"/>
              <a:t>Pierce oscillator uses crystal R, L to generate clock signal.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6591" y="3467984"/>
            <a:ext cx="2048904" cy="24653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842263" y="2892945"/>
            <a:ext cx="1857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crystal equivalent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922637" y="5960194"/>
            <a:ext cx="1696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crystal oscillator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5933" y="677016"/>
            <a:ext cx="3150221" cy="2162282"/>
          </a:xfrm>
        </p:spPr>
      </p:pic>
    </p:spTree>
    <p:extLst>
      <p:ext uri="{BB962C8B-B14F-4D97-AF65-F5344CB8AC3E}">
        <p14:creationId xmlns:p14="http://schemas.microsoft.com/office/powerpoint/2010/main" val="259354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Microprocessor characteristics (ITRS)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993341678"/>
              </p:ext>
            </p:extLst>
          </p:nvPr>
        </p:nvGraphicFramePr>
        <p:xfrm>
          <a:off x="1655232" y="1690688"/>
          <a:ext cx="8619066" cy="16343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6511"/>
                <a:gridCol w="1436511"/>
                <a:gridCol w="1436511"/>
                <a:gridCol w="1436511"/>
                <a:gridCol w="1436511"/>
                <a:gridCol w="1436511"/>
              </a:tblGrid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Power (W)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130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I/O count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728-3061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800-4075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960-5423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1050-7218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1212-8754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Performance (GHz)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3.744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4.211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4.737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5.329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5.994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9" name="Content Placeholder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10036525"/>
              </p:ext>
            </p:extLst>
          </p:nvPr>
        </p:nvGraphicFramePr>
        <p:xfrm>
          <a:off x="1655232" y="4166659"/>
          <a:ext cx="8619066" cy="16343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6511"/>
                <a:gridCol w="1436511"/>
                <a:gridCol w="1436511"/>
                <a:gridCol w="1436511"/>
                <a:gridCol w="1436511"/>
                <a:gridCol w="1436511"/>
              </a:tblGrid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Power (W)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I/O count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5094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5896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6826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7902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9148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Performance (GHz)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3.744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4.211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4.737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5.329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5.994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7030" y="3433891"/>
            <a:ext cx="2415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cost-performance chips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758953" y="5888210"/>
            <a:ext cx="2411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high-performance chips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15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Relative access times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925028" y="3242235"/>
            <a:ext cx="129356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589867" y="2861235"/>
            <a:ext cx="762000" cy="1676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L1 cache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712897" y="2861235"/>
            <a:ext cx="762000" cy="1676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L2 cache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835927" y="2861235"/>
            <a:ext cx="762000" cy="1676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L3 cache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171267" y="2861235"/>
            <a:ext cx="914400" cy="1676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DRAM</a:t>
            </a:r>
            <a:endParaRPr lang="en-US" dirty="0"/>
          </a:p>
        </p:txBody>
      </p:sp>
      <p:sp>
        <p:nvSpPr>
          <p:cNvPr id="11" name="Can 10"/>
          <p:cNvSpPr/>
          <p:nvPr/>
        </p:nvSpPr>
        <p:spPr>
          <a:xfrm>
            <a:off x="8733367" y="2394853"/>
            <a:ext cx="1219200" cy="1143000"/>
          </a:xfrm>
          <a:prstGeom prst="can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magnetic disk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8619067" y="4080435"/>
            <a:ext cx="1447800" cy="762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solid-state drive</a:t>
            </a:r>
            <a:endParaRPr lang="en-US" dirty="0"/>
          </a:p>
        </p:txBody>
      </p:sp>
      <p:cxnSp>
        <p:nvCxnSpPr>
          <p:cNvPr id="13" name="Straight Arrow Connector 12"/>
          <p:cNvCxnSpPr>
            <a:stCxn id="6" idx="3"/>
            <a:endCxn id="7" idx="1"/>
          </p:cNvCxnSpPr>
          <p:nvPr/>
        </p:nvCxnSpPr>
        <p:spPr>
          <a:xfrm>
            <a:off x="3218588" y="3699435"/>
            <a:ext cx="37127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7" idx="3"/>
            <a:endCxn id="8" idx="1"/>
          </p:cNvCxnSpPr>
          <p:nvPr/>
        </p:nvCxnSpPr>
        <p:spPr>
          <a:xfrm>
            <a:off x="4351867" y="3699435"/>
            <a:ext cx="36103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8" idx="3"/>
            <a:endCxn id="9" idx="1"/>
          </p:cNvCxnSpPr>
          <p:nvPr/>
        </p:nvCxnSpPr>
        <p:spPr>
          <a:xfrm>
            <a:off x="5474897" y="3699435"/>
            <a:ext cx="36103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9" idx="3"/>
            <a:endCxn id="10" idx="1"/>
          </p:cNvCxnSpPr>
          <p:nvPr/>
        </p:nvCxnSpPr>
        <p:spPr>
          <a:xfrm>
            <a:off x="6597927" y="3699435"/>
            <a:ext cx="57334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10" idx="3"/>
            <a:endCxn id="11" idx="2"/>
          </p:cNvCxnSpPr>
          <p:nvPr/>
        </p:nvCxnSpPr>
        <p:spPr>
          <a:xfrm flipV="1">
            <a:off x="8085667" y="2966353"/>
            <a:ext cx="647700" cy="733082"/>
          </a:xfrm>
          <a:prstGeom prst="bentConnector3">
            <a:avLst>
              <a:gd name="adj1" fmla="val 47079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10" idx="3"/>
            <a:endCxn id="12" idx="1"/>
          </p:cNvCxnSpPr>
          <p:nvPr/>
        </p:nvCxnSpPr>
        <p:spPr>
          <a:xfrm>
            <a:off x="8085667" y="3699435"/>
            <a:ext cx="533400" cy="762000"/>
          </a:xfrm>
          <a:prstGeom prst="bentConnector3">
            <a:avLst>
              <a:gd name="adj1" fmla="val 58276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2483127" y="3432735"/>
            <a:ext cx="533400" cy="5334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reg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947625" y="3507387"/>
            <a:ext cx="574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CPU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14979" y="4421787"/>
            <a:ext cx="7136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256 B</a:t>
            </a:r>
          </a:p>
          <a:p>
            <a:pPr algn="ctr"/>
            <a:r>
              <a:rPr lang="en-US" dirty="0" smtClean="0"/>
              <a:t>1 ns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612435" y="4671669"/>
            <a:ext cx="7168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32 KB</a:t>
            </a:r>
          </a:p>
          <a:p>
            <a:pPr algn="ctr"/>
            <a:r>
              <a:rPr lang="en-US" dirty="0" smtClean="0"/>
              <a:t>5 ns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688472" y="4671668"/>
            <a:ext cx="7168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64 KB</a:t>
            </a:r>
          </a:p>
          <a:p>
            <a:pPr algn="ctr"/>
            <a:r>
              <a:rPr lang="en-US" dirty="0" smtClean="0"/>
              <a:t>10 ns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875327" y="4671668"/>
            <a:ext cx="6831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8 MB</a:t>
            </a:r>
          </a:p>
          <a:p>
            <a:pPr algn="ctr"/>
            <a:r>
              <a:rPr lang="en-US" dirty="0" smtClean="0"/>
              <a:t>40 ns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7295952" y="4671668"/>
            <a:ext cx="6832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8 GB</a:t>
            </a:r>
          </a:p>
          <a:p>
            <a:pPr algn="ctr"/>
            <a:r>
              <a:rPr lang="en-US" dirty="0" smtClean="0"/>
              <a:t>80 ns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8875102" y="4900269"/>
            <a:ext cx="8595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128 GB</a:t>
            </a:r>
          </a:p>
          <a:p>
            <a:pPr algn="ctr"/>
            <a:r>
              <a:rPr lang="en-US" dirty="0" smtClean="0"/>
              <a:t>80 </a:t>
            </a:r>
            <a:r>
              <a:rPr lang="en-US" dirty="0" err="1" smtClean="0">
                <a:latin typeface="Symbol" panose="05050102010706020507" pitchFamily="18" charset="2"/>
              </a:rPr>
              <a:t>m</a:t>
            </a:r>
            <a:r>
              <a:rPr lang="en-US" dirty="0" err="1" smtClean="0"/>
              <a:t>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8875102" y="1690688"/>
            <a:ext cx="9284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6 TB</a:t>
            </a:r>
          </a:p>
          <a:p>
            <a:pPr algn="ctr"/>
            <a:r>
              <a:rPr lang="en-US" dirty="0" smtClean="0"/>
              <a:t>8000 </a:t>
            </a:r>
            <a:r>
              <a:rPr lang="en-US" dirty="0" err="1" smtClean="0">
                <a:latin typeface="Symbol" panose="05050102010706020507" pitchFamily="18" charset="2"/>
              </a:rPr>
              <a:t>m</a:t>
            </a:r>
            <a:r>
              <a:rPr lang="en-US" dirty="0" err="1" smtClean="0"/>
              <a:t>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43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Chip floorplan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Floorplan is a geometric plan for the chip.</a:t>
            </a:r>
          </a:p>
          <a:p>
            <a:pPr lvl="1"/>
            <a:r>
              <a:rPr lang="en-US" dirty="0" smtClean="0"/>
              <a:t>Created during initial chip planning, updated during design.</a:t>
            </a:r>
          </a:p>
          <a:p>
            <a:r>
              <a:rPr lang="en-US" dirty="0" smtClean="0"/>
              <a:t>Shows sizes, positions of major blocks.</a:t>
            </a:r>
          </a:p>
          <a:p>
            <a:pPr lvl="1"/>
            <a:r>
              <a:rPr lang="en-US" dirty="0" smtClean="0"/>
              <a:t>May also show sizes of wiring areas.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7" name="Content Placeholder 6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605405"/>
            <a:ext cx="5181600" cy="2791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573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Busses and interconnect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Global wiring delay is a large component of total delay.</a:t>
            </a:r>
          </a:p>
          <a:p>
            <a:r>
              <a:rPr lang="en-US" dirty="0" smtClean="0"/>
              <a:t>Buffers can be added to long wires to improve delay.</a:t>
            </a:r>
          </a:p>
          <a:p>
            <a:pPr lvl="1"/>
            <a:r>
              <a:rPr lang="en-US" dirty="0" smtClean="0"/>
              <a:t>Buffer restores signal.</a:t>
            </a:r>
          </a:p>
          <a:p>
            <a:pPr lvl="1"/>
            <a:r>
              <a:rPr lang="en-US" dirty="0" smtClean="0"/>
              <a:t>Buffer also adds its own delay.</a:t>
            </a:r>
          </a:p>
          <a:p>
            <a:r>
              <a:rPr lang="en-US" dirty="0" smtClean="0"/>
              <a:t>How many buffers for long wires?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252126"/>
            <a:ext cx="5181600" cy="108533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000" y="3724169"/>
            <a:ext cx="5130800" cy="1864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62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segments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Consider dividing a wire into two segments.</a:t>
                </a:r>
              </a:p>
              <a:p>
                <a:r>
                  <a:rPr lang="en-US" dirty="0" smtClean="0"/>
                  <a:t>Delay components:</a:t>
                </a:r>
              </a:p>
              <a:p>
                <a:pPr lvl="1"/>
                <a:r>
                  <a:rPr lang="en-US" dirty="0" smtClean="0"/>
                  <a:t>Driver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 smtClean="0"/>
                  <a:t>Wire section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𝑠𝑒𝑔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−2)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𝑟𝑐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𝑛𝑟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)(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 smtClean="0"/>
                  <a:t>Termination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𝑛𝑟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)(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2241" r="-32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391279"/>
            <a:ext cx="5181600" cy="917097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350" y="4108584"/>
            <a:ext cx="4660900" cy="824865"/>
          </a:xfrm>
          <a:prstGeom prst="rect">
            <a:avLst/>
          </a:prstGeom>
        </p:spPr>
      </p:pic>
      <p:cxnSp>
        <p:nvCxnSpPr>
          <p:cNvPr id="9" name="Straight Arrow Connector 8"/>
          <p:cNvCxnSpPr>
            <a:stCxn id="6" idx="2"/>
            <a:endCxn id="7" idx="0"/>
          </p:cNvCxnSpPr>
          <p:nvPr/>
        </p:nvCxnSpPr>
        <p:spPr>
          <a:xfrm>
            <a:off x="8686800" y="3308376"/>
            <a:ext cx="0" cy="800208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485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Delay vs. number of sections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Buffered wire delay: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𝑏𝑤𝑖𝑟𝑒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𝑁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den>
                            </m:f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den>
                        </m:f>
                        <m:r>
                          <a:rPr lang="en-US" i="1">
                            <a:latin typeface="Cambria Math" panose="02040503050406030204" pitchFamily="18" charset="0"/>
                          </a:rPr>
                          <m:t>−2)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𝑟𝑐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+(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den>
                        </m:f>
                        <m:r>
                          <a:rPr lang="en-US" i="1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)(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d>
                  </m:oMath>
                </a14:m>
                <a:endParaRPr lang="en-US" dirty="0" smtClean="0"/>
              </a:p>
              <a:p>
                <a:r>
                  <a:rPr lang="en-US" dirty="0" smtClean="0"/>
                  <a:t>For small number of sections, additional buffers reduce delay.</a:t>
                </a:r>
              </a:p>
              <a:p>
                <a:r>
                  <a:rPr lang="en-US" dirty="0" smtClean="0"/>
                  <a:t>For large number of sections, buffer delay dominates and adding buffers increases delay.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</p:nvPr>
        </p:nvGraphicFramePr>
        <p:xfrm>
          <a:off x="6172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97239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Busses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Bus includes long wire, multiple drivers, multiple loads.</a:t>
                </a:r>
              </a:p>
              <a:p>
                <a:pPr lvl="1"/>
                <a:r>
                  <a:rPr lang="en-US" dirty="0" smtClean="0"/>
                  <a:t>Loads add significant capacitance to the bus.</a:t>
                </a:r>
              </a:p>
              <a:p>
                <a:r>
                  <a:rPr lang="en-US" dirty="0" smtClean="0"/>
                  <a:t>Model bus length relative to number of cores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𝑏𝑢𝑠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𝑖𝑛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𝑤𝑖𝑟𝑒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f>
                          <m:fPr>
                            <m:type m:val="li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den>
                        </m:f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2241" r="-2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702255"/>
            <a:ext cx="5181600" cy="2598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13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845</Words>
  <Application>Microsoft Office PowerPoint</Application>
  <PresentationFormat>Widescreen</PresentationFormat>
  <Paragraphs>210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Calibri</vt:lpstr>
      <vt:lpstr>Calibri Light</vt:lpstr>
      <vt:lpstr>Cambria Math</vt:lpstr>
      <vt:lpstr>Symbol</vt:lpstr>
      <vt:lpstr>Times New Roman</vt:lpstr>
      <vt:lpstr>Office Theme</vt:lpstr>
      <vt:lpstr>Processors</vt:lpstr>
      <vt:lpstr>Topics</vt:lpstr>
      <vt:lpstr>Microprocessor characteristics (ITRS)</vt:lpstr>
      <vt:lpstr>Relative access times</vt:lpstr>
      <vt:lpstr>Chip floorplan</vt:lpstr>
      <vt:lpstr>Busses and interconnect</vt:lpstr>
      <vt:lpstr>Two segments</vt:lpstr>
      <vt:lpstr>Delay vs. number of sections</vt:lpstr>
      <vt:lpstr>Busses</vt:lpstr>
      <vt:lpstr>Example: velocity of data</vt:lpstr>
      <vt:lpstr>Example: planet-scale computer</vt:lpstr>
      <vt:lpstr>Planet-scale computer analysis</vt:lpstr>
      <vt:lpstr>Performance</vt:lpstr>
      <vt:lpstr>Use cases for planet-scale computer</vt:lpstr>
      <vt:lpstr>Clocking</vt:lpstr>
      <vt:lpstr>Example: capacitive loads on clock network</vt:lpstr>
      <vt:lpstr>Clock distribution networks</vt:lpstr>
      <vt:lpstr>Buffered clock tree</vt:lpstr>
      <vt:lpstr>Clock domains</vt:lpstr>
      <vt:lpstr>Clock generation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Early History</dc:title>
  <dc:creator>Marilyn</dc:creator>
  <cp:lastModifiedBy>Marilyn</cp:lastModifiedBy>
  <cp:revision>14</cp:revision>
  <dcterms:created xsi:type="dcterms:W3CDTF">2016-05-14T01:06:14Z</dcterms:created>
  <dcterms:modified xsi:type="dcterms:W3CDTF">2016-10-21T00:58:58Z</dcterms:modified>
</cp:coreProperties>
</file>